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1143" r:id="rId3"/>
    <p:sldId id="1139" r:id="rId4"/>
    <p:sldId id="1158" r:id="rId5"/>
    <p:sldId id="1140" r:id="rId6"/>
    <p:sldId id="1141" r:id="rId7"/>
    <p:sldId id="1156" r:id="rId8"/>
    <p:sldId id="1159" r:id="rId9"/>
    <p:sldId id="1160" r:id="rId10"/>
    <p:sldId id="1161" r:id="rId11"/>
    <p:sldId id="1145" r:id="rId12"/>
    <p:sldId id="1146" r:id="rId13"/>
    <p:sldId id="1162" r:id="rId14"/>
    <p:sldId id="1152" r:id="rId15"/>
    <p:sldId id="1150" r:id="rId16"/>
    <p:sldId id="1151" r:id="rId17"/>
    <p:sldId id="1163" r:id="rId18"/>
    <p:sldId id="1157"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第八单元  </a:t>
            </a:r>
            <a:r>
              <a:rPr lang="en-US" altLang="zh-CN"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20</a:t>
            </a: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世纪下半叶世界的新变化</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19</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资本主义</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国家的新变化</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年代，资本主义国家还普遍爆发了大规模的学生运动，美国学生发起了反对美国侵略越南战争的运动。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第二次世界大战后资本主义国家发生的这些变化，所触及的主要是统治的手段和方法，并没有克服资本主义的基本矛盾。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年爆发的国际金融危机，充分暴露了资本主义固有的弊端。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76133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238241"/>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认识国家垄断资本主义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：国家垄断资本主义是一种国家政权和私人垄断资本相结合的资本主义，其实质是资本主义生产关系的局部调整。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发展历程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6" name="疑难点.eps" descr="id:2147493127;FounderCES"/>
          <p:cNvPicPr/>
          <p:nvPr/>
        </p:nvPicPr>
        <p:blipFill>
          <a:blip r:embed="rId3"/>
          <a:stretch>
            <a:fillRect/>
          </a:stretch>
        </p:blipFill>
        <p:spPr>
          <a:xfrm>
            <a:off x="513266" y="1619469"/>
            <a:ext cx="1101090" cy="359410"/>
          </a:xfrm>
          <a:prstGeom prst="rect">
            <a:avLst/>
          </a:prstGeom>
        </p:spPr>
      </p:pic>
      <p:pic>
        <p:nvPicPr>
          <p:cNvPr id="7" name="lg90.jpg" descr="id:2147493134;FounderCES"/>
          <p:cNvPicPr/>
          <p:nvPr/>
        </p:nvPicPr>
        <p:blipFill>
          <a:blip r:embed="rId4"/>
          <a:stretch>
            <a:fillRect/>
          </a:stretch>
        </p:blipFill>
        <p:spPr>
          <a:xfrm>
            <a:off x="3206273" y="3485981"/>
            <a:ext cx="5795010" cy="2967355"/>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措施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）国内：建立国营企业，实行国有化；制定经济发展计划，促进经济协调发展；利用国家财政税收政策，调节社会生产；调整产业结构；建立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福利国家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）国际：建立国际货币基金组织、世界银行、关贸总协定等国际经济组织，使世界经济走向体系化、制度化。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：垄断资本与国家政权相结合，并以其巨大的力量，对整个社会经济活动进行干预和调节；国家垄断资本主义所追求的是国家垄断利润。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性：首先，它突破了私人垄断资本主义的局限，使生产、技术改造过程更加社会化，从而可在更大程度上容纳生产力的发展；其次，它在一定程度上缓和了生产和消费的矛盾，使资本主义市场的供需关系得到调整，促进了生产力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）局限性：不可能从根本上消除资本主义制度的基本矛盾。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30001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1973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年，发达资本主义国家的国内生产总值平均年增长率为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年的一半，同时各国失业率居高不下，物价大幅度上升。该现象出现的主要原因是（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国家干预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的强化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第三产业的兴起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福利国家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的建立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自由主义的盛行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0102;FounderCES"/>
          <p:cNvPicPr/>
          <p:nvPr/>
        </p:nvPicPr>
        <p:blipFill>
          <a:blip r:embed="rId2"/>
          <a:stretch>
            <a:fillRect/>
          </a:stretch>
        </p:blipFill>
        <p:spPr>
          <a:xfrm>
            <a:off x="478582" y="3704037"/>
            <a:ext cx="807720" cy="287655"/>
          </a:xfrm>
          <a:prstGeom prst="rect">
            <a:avLst/>
          </a:prstGeom>
        </p:spPr>
      </p:pic>
      <p:pic>
        <p:nvPicPr>
          <p:cNvPr id="7" name="24解析.eps" descr="id:2147490109;FounderCES"/>
          <p:cNvPicPr/>
          <p:nvPr/>
        </p:nvPicPr>
        <p:blipFill>
          <a:blip r:embed="rId3"/>
          <a:stretch>
            <a:fillRect/>
          </a:stretch>
        </p:blipFill>
        <p:spPr>
          <a:xfrm>
            <a:off x="478582" y="4267743"/>
            <a:ext cx="807720" cy="287655"/>
          </a:xfrm>
          <a:prstGeom prst="rect">
            <a:avLst/>
          </a:prstGeom>
        </p:spPr>
      </p:pic>
      <p:pic>
        <p:nvPicPr>
          <p:cNvPr id="6" name="24典例.eps" descr="id:2147493141;FounderCES"/>
          <p:cNvPicPr/>
          <p:nvPr/>
        </p:nvPicPr>
        <p:blipFill>
          <a:blip r:embed="rId4"/>
          <a:stretch>
            <a:fillRect/>
          </a:stretch>
        </p:blipFill>
        <p:spPr>
          <a:xfrm>
            <a:off x="478582" y="908720"/>
            <a:ext cx="889635" cy="359410"/>
          </a:xfrm>
          <a:prstGeom prst="rect">
            <a:avLst/>
          </a:prstGeom>
        </p:spPr>
      </p:pic>
      <p:sp>
        <p:nvSpPr>
          <p:cNvPr id="8" name="矩形 7"/>
          <p:cNvSpPr/>
          <p:nvPr/>
        </p:nvSpPr>
        <p:spPr>
          <a:xfrm>
            <a:off x="1486694" y="3617031"/>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
        <p:nvSpPr>
          <p:cNvPr id="9" name="内容占位符 1"/>
          <p:cNvSpPr txBox="1">
            <a:spLocks/>
          </p:cNvSpPr>
          <p:nvPr/>
        </p:nvSpPr>
        <p:spPr bwMode="auto">
          <a:xfrm>
            <a:off x="360854"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结合所学知识可知，</a:t>
            </a:r>
            <a:r>
              <a:rPr lang="en-US" altLang="zh-CN" b="1" dirty="0" smtClean="0">
                <a:solidFill>
                  <a:srgbClr val="000000"/>
                </a:solidFill>
                <a:latin typeface="Times New Roman" panose="02020603050405020304" pitchFamily="18" charset="0"/>
                <a:ea typeface="宋体" panose="02010600030101010101" pitchFamily="2" charset="-122"/>
              </a:rPr>
              <a:t>20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smtClean="0">
                <a:solidFill>
                  <a:srgbClr val="000000"/>
                </a:solidFill>
                <a:latin typeface="Times New Roman" panose="02020603050405020304" pitchFamily="18" charset="0"/>
                <a:ea typeface="宋体" panose="02010600030101010101" pitchFamily="2" charset="-122"/>
              </a:rPr>
              <a:t>70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年代，国家对经济干预过多，导致出现了严重</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滞胀</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现象，经济衰退，失业率上升，</a:t>
            </a:r>
            <a:r>
              <a:rPr lang="en-US" altLang="zh-CN" b="1" dirty="0" smtClean="0">
                <a:solidFill>
                  <a:srgbClr val="000000"/>
                </a:solidFill>
                <a:latin typeface="Times New Roman" panose="02020603050405020304" pitchFamily="18" charset="0"/>
                <a:ea typeface="宋体" panose="02010600030101010101" pitchFamily="2" charset="-122"/>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正确；材料与第三产业联系不大，排除</a:t>
            </a:r>
            <a:r>
              <a:rPr lang="en-US" altLang="zh-CN" b="1" dirty="0" smtClean="0">
                <a:solidFill>
                  <a:srgbClr val="000000"/>
                </a:solidFill>
                <a:latin typeface="Times New Roman" panose="02020603050405020304" pitchFamily="18" charset="0"/>
                <a:ea typeface="宋体" panose="02010600030101010101" pitchFamily="2" charset="-122"/>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福利国家</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的建立不是导致经济增长率下降和失业率上升现象的主要原因，排除</a:t>
            </a:r>
            <a:r>
              <a:rPr lang="en-US" altLang="zh-CN" b="1" dirty="0" smtClean="0">
                <a:solidFill>
                  <a:srgbClr val="000000"/>
                </a:solidFill>
                <a:latin typeface="Times New Roman" panose="02020603050405020304" pitchFamily="18" charset="0"/>
                <a:ea typeface="宋体" panose="02010600030101010101" pitchFamily="2" charset="-122"/>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自由主义盛行于</a:t>
            </a:r>
            <a:r>
              <a:rPr lang="en-US"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rPr>
              <a:t>1929</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年的经济大危机之前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，与材料时间不符，排除</a:t>
            </a:r>
            <a:r>
              <a:rPr lang="en-US" altLang="zh-CN" b="1" dirty="0" smtClean="0">
                <a:solidFill>
                  <a:srgbClr val="000000"/>
                </a:solidFill>
                <a:latin typeface="Times New Roman" panose="02020603050405020304" pitchFamily="18" charset="0"/>
                <a:ea typeface="宋体" panose="02010600030101010101" pitchFamily="2" charset="-122"/>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西方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社会的福利制度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社会福利活动的范围在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世纪中期取得了标志性的扩展。收入保障之基本计划</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退休、失业和工伤的范围和覆盖率逐步上升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为越来越多的人口提供了保护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同时也占用了越来越多的预算。随着时光的流逝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那些原先设计为解决狭隘条件下和特定人群的计划被放宽限制、修订并拓展到覆盖全民。与此同时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最初设定为接近最低生存标准线的援助水平也被放宽到符合主流社会之合理标准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摘编自《社会福利政策导论》</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满足基本需求和提供社会保障的商品和服务</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有多种来源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国家、市场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包括企业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、自愿的组织和慈善机构以及血缘网络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包括家庭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社会福利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等同于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国家福利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就忽略了所有这些其他的社会保障和社会支持的来源。一个社会的全部福利是所有这些的总和。其中一个福利部门的减弱并不必然意味着福利的净损失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这可能是一个很简单的事情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即只是把提供福利从一个部门转移到另一个部门。因此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近来在西方国家中所发生的事情主要是国家在总体福利项目中的主导地位的一种转变。各种福利提供者之间的功能正在重新分配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而福利的总体水平将几乎仍然保持从前的规模。国家可能从直接提供福利的角色上退下来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鼓励雇主、自愿机构、家庭及其他人作出应有的贡献。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米什拉</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《资本主义社会的福利国家》</a:t>
            </a:r>
            <a:endParaRPr lang="zh-CN" altLang="en-US" dirty="0"/>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792239"/>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第二次世界大战后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发达国家在生产力提高的基础上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建立起比较完善的社会福利制度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走上了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福利国家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但福利政策的长期实行必然与经济发展的效率发生矛盾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巨额公共开支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国家不堪负担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社会成员劳动积极性下降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产品竞争能力不强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中产阶级日益削弱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国家生产和国民收入增长缓慢。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摘编自《世界文明史》</a:t>
            </a:r>
            <a:endParaRPr lang="zh-CN" altLang="en-US" dirty="0"/>
          </a:p>
        </p:txBody>
      </p:sp>
    </p:spTree>
    <p:extLst>
      <p:ext uri="{BB962C8B-B14F-4D97-AF65-F5344CB8AC3E}">
        <p14:creationId xmlns:p14="http://schemas.microsoft.com/office/powerpoint/2010/main" val="2167254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17292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反映了社会福利的范围逐步扩大，社会福利的标准不断提高。史料二反映了资本主义国家在保持总体福利水平稳定的状况下，各种福利提供者之间的功能正在重新分配。史料三表明福利政策并不是一种百利而无一害的制度，它是国家进行收入再分配的一种形式，可以保障个人和家庭的经济安全，减少因贫困而导致的社会问题，但同时也造成了人们工作的积极性降低，政府财政负担增加等消极影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620920"/>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通过史料，全面认识西方福利制度的利弊和发展历程。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074216"/>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212752"/>
            <a:ext cx="1186180" cy="359410"/>
          </a:xfrm>
          <a:prstGeom prst="rect">
            <a:avLst/>
          </a:prstGeom>
        </p:spPr>
      </p:pic>
      <p:pic>
        <p:nvPicPr>
          <p:cNvPr id="5" name="选材意图.eps" descr="id:2147490172;FounderCES"/>
          <p:cNvPicPr/>
          <p:nvPr/>
        </p:nvPicPr>
        <p:blipFill>
          <a:blip r:embed="rId3"/>
          <a:stretch>
            <a:fillRect/>
          </a:stretch>
        </p:blipFill>
        <p:spPr>
          <a:xfrm>
            <a:off x="1087434" y="1765120"/>
            <a:ext cx="1186180" cy="359410"/>
          </a:xfrm>
          <a:prstGeom prst="rect">
            <a:avLst/>
          </a:prstGeom>
        </p:spPr>
      </p:pic>
      <p:pic>
        <p:nvPicPr>
          <p:cNvPr id="7" name="史料解读.eps" descr="id:2147490179;FounderCES"/>
          <p:cNvPicPr/>
          <p:nvPr/>
        </p:nvPicPr>
        <p:blipFill>
          <a:blip r:embed="rId4"/>
          <a:stretch>
            <a:fillRect/>
          </a:stretch>
        </p:blipFill>
        <p:spPr>
          <a:xfrm>
            <a:off x="1080570" y="2316936"/>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国家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的宏观调控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年爆发的经济大危机，充分暴露了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自由放任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的资本主义的弊病。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）第二次世界大战的生死存亡教训。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）社会主义对资本主义的冲击与影响。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市场经济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为基础、以强化国家干预为核心，谋求资本主义的生存发展。</a:t>
            </a:r>
            <a:endParaRPr lang="zh-CN" altLang="en-US" dirty="0"/>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措施与结果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693004142"/>
              </p:ext>
            </p:extLst>
          </p:nvPr>
        </p:nvGraphicFramePr>
        <p:xfrm>
          <a:off x="406574" y="1547461"/>
          <a:ext cx="11377264" cy="4937760"/>
        </p:xfrm>
        <a:graphic>
          <a:graphicData uri="http://schemas.openxmlformats.org/drawingml/2006/table">
            <a:tbl>
              <a:tblPr firstRow="1" firstCol="1" bandRow="1"/>
              <a:tblGrid>
                <a:gridCol w="623474"/>
                <a:gridCol w="5597614"/>
                <a:gridCol w="5156176"/>
              </a:tblGrid>
              <a:tr h="502885">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措施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01730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加大政府在公共事业领域的开支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增加就业机会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刺激消费需求</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制定经济发展计划</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促进经济协调发展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利用信贷、利率、税收等经济杠杆实施宏观调控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取得一定成效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经济增长一度较快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主要资本主义国家出现不同程度的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滞胀</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各国再次实行调整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适当减少政府对经济的干预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国际</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建立国际货币基金组织、世界银行、关税与贸易总协定等国际经济组织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加强国际协调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维护经济秩序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a:solidFill>
            <a:srgbClr val="E3F2E7"/>
          </a:solidFill>
        </p:spPr>
        <p:txBody>
          <a:bodyPr/>
          <a:lstStyle/>
          <a:p>
            <a:pPr algn="ct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滞胀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滞胀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称停滞性通货膨胀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年代初以来出现的一种新的经济现象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其表现形式是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一方面经济增长缓慢或停滞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及由此引起大量失业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另一方面是通货膨胀加剧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物价持续上升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这两个方面的状况同时并存。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概念阐释.eps" descr="id:2147493085;FounderCES"/>
          <p:cNvPicPr/>
          <p:nvPr/>
        </p:nvPicPr>
        <p:blipFill>
          <a:blip r:embed="rId2"/>
          <a:stretch>
            <a:fillRect/>
          </a:stretch>
        </p:blipFill>
        <p:spPr>
          <a:xfrm>
            <a:off x="478582" y="2001431"/>
            <a:ext cx="1689735" cy="359410"/>
          </a:xfrm>
          <a:prstGeom prst="rect">
            <a:avLst/>
          </a:prstGeom>
        </p:spPr>
      </p:pic>
    </p:spTree>
    <p:extLst>
      <p:ext uri="{BB962C8B-B14F-4D97-AF65-F5344CB8AC3E}">
        <p14:creationId xmlns:p14="http://schemas.microsoft.com/office/powerpoint/2010/main" val="4101255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科学技术</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的新发展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）直接背景：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世纪科学理论取得重大突破，例如：</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相对论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的提出和量子力学的发展。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）理论支持：系统论、信息论、控制论的问世。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）两次</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世界大战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期间，科学技术也获得了一定的发展。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主要内容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：原子能的开发利用，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电子计算机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的发明和互联网的建立，空间技术和海洋技术的迅速发展，各种新材料的出现，生物工程技术的突破等。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：使社会发展进入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信息时代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，劳动方式日益自动化和智能化，极大地提高了社会生产力。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38831"/>
            <a:ext cx="11485848" cy="2238241"/>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科学技术新发展的特点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科学技术转化为生产力的速度加快。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科学技术在各个领域之间相互渗透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一种技术革命引发了其他技术革命。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在促进经济增长的各种因素中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科技进步所占的比例不断上升。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名师点睛.eps" descr="id:2147493099;FounderCES"/>
          <p:cNvPicPr/>
          <p:nvPr/>
        </p:nvPicPr>
        <p:blipFill>
          <a:blip r:embed="rId2"/>
          <a:stretch>
            <a:fillRect/>
          </a:stretch>
        </p:blipFill>
        <p:spPr>
          <a:xfrm>
            <a:off x="550590" y="2001431"/>
            <a:ext cx="1540510" cy="35941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8907"/>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社会</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结构的新变化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科学技术的新发展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所带来的社会生产力的提高，资本主义国家的社会结构出现了新变化。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）农业和工业的就业人口所占比重逐渐下降，从事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服务业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的人口所占比重增加。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中间阶层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的人数增加。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1522367"/>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tabLst>
                <a:tab pos="630555" algn="l"/>
              </a:tabLst>
            </a:pPr>
            <a:r>
              <a:rPr lang="en-US" altLang="zh-CN" b="1" dirty="0" smtClean="0">
                <a:solidFill>
                  <a:srgbClr val="1EB26A"/>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福利国家</a:t>
            </a:r>
            <a:r>
              <a:rPr lang="en-US" altLang="zh-CN" b="1" dirty="0">
                <a:solidFill>
                  <a:srgbClr val="1EB26A"/>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与社会运动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福利国家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）概念：国家通过构建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社会保障体系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，保证个人和家庭的经济安全；通过加大社会服务开支，保证全体公民享受较好的公共福利。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在缓和收入分配不平等、保持</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社会稳定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方面起到一定积极作用。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加重了国家财政的负担。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年代主要资本主义国家发生经济危机。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内容：减少福利，减少政府公共开支，改革社会保障制度，在提高社会效率和维护社会公平之间寻求新的平衡。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3113;FounderCES"/>
          <p:cNvPicPr/>
          <p:nvPr/>
        </p:nvPicPr>
        <p:blipFill>
          <a:blip r:embed="rId2"/>
          <a:stretch>
            <a:fillRect/>
          </a:stretch>
        </p:blipFill>
        <p:spPr>
          <a:xfrm>
            <a:off x="550590" y="836712"/>
            <a:ext cx="1354455" cy="359410"/>
          </a:xfrm>
          <a:prstGeom prst="rect">
            <a:avLst/>
          </a:prstGeom>
        </p:spPr>
      </p:pic>
    </p:spTree>
    <p:extLst>
      <p:ext uri="{BB962C8B-B14F-4D97-AF65-F5344CB8AC3E}">
        <p14:creationId xmlns:p14="http://schemas.microsoft.com/office/powerpoint/2010/main" val="2891705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美国黑人民权运动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）背景：美国早在内战时就基本废除了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黑人奴隶制度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，但直到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年代，美国社会对黑人的歧视仍广泛存在。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）目的：争取黑人的平等权利。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）结果：迫使美国国会通过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民权法案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，宣布种族隔离和歧视政策为非法。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妇女运动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）背景：资本主义国家对妇女的歧视长期存在；第二次世界大战后，随着越来越多的妇女参加工作，妇女运动兴起。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）目的：争取妇女享有与男子平等的政治、经济和社会等方面的权利。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）结果：大多数国家的妇女获得了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选举权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和被选举权，一些国家建立了维护妇女权益的机构。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86102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1468</TotalTime>
  <Words>1334</Words>
  <Application>Microsoft Office PowerPoint</Application>
  <PresentationFormat>自定义</PresentationFormat>
  <Paragraphs>85</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444</cp:revision>
  <dcterms:created xsi:type="dcterms:W3CDTF">2020-11-06T05:24:00Z</dcterms:created>
  <dcterms:modified xsi:type="dcterms:W3CDTF">2025-10-11T16:30:25Z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